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
  </p:notesMasterIdLst>
  <p:sldIdLst>
    <p:sldId id="278" r:id="rId2"/>
    <p:sldId id="279" r:id="rId3"/>
    <p:sldId id="280" r:id="rId4"/>
    <p:sldId id="281"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722" autoAdjust="0"/>
  </p:normalViewPr>
  <p:slideViewPr>
    <p:cSldViewPr snapToGrid="0" snapToObjects="1">
      <p:cViewPr varScale="1">
        <p:scale>
          <a:sx n="72" d="100"/>
          <a:sy n="72" d="100"/>
        </p:scale>
        <p:origin x="-128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6DECE0-DEF6-CE4B-B254-7048ED1857FE}" type="datetimeFigureOut">
              <a:rPr lang="en-US" smtClean="0"/>
              <a:t>10/24/16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34D49C-D4B5-CE43-BCD6-B2577FB92A7D}" type="slidenum">
              <a:rPr lang="en-US" smtClean="0"/>
              <a:t>‹#›</a:t>
            </a:fld>
            <a:endParaRPr lang="en-US"/>
          </a:p>
        </p:txBody>
      </p:sp>
    </p:spTree>
    <p:extLst>
      <p:ext uri="{BB962C8B-B14F-4D97-AF65-F5344CB8AC3E}">
        <p14:creationId xmlns:p14="http://schemas.microsoft.com/office/powerpoint/2010/main" val="34373193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introduces the concept of gravitational lensing modeled in the next slide.</a:t>
            </a:r>
            <a:endParaRPr lang="en-US" dirty="0"/>
          </a:p>
        </p:txBody>
      </p:sp>
      <p:sp>
        <p:nvSpPr>
          <p:cNvPr id="4" name="Slide Number Placeholder 3"/>
          <p:cNvSpPr>
            <a:spLocks noGrp="1"/>
          </p:cNvSpPr>
          <p:nvPr>
            <p:ph type="sldNum" sz="quarter" idx="10"/>
          </p:nvPr>
        </p:nvSpPr>
        <p:spPr/>
        <p:txBody>
          <a:bodyPr/>
          <a:lstStyle/>
          <a:p>
            <a:fld id="{0034D49C-D4B5-CE43-BCD6-B2577FB92A7D}" type="slidenum">
              <a:rPr lang="en-US" smtClean="0"/>
              <a:t>3</a:t>
            </a:fld>
            <a:endParaRPr lang="en-US"/>
          </a:p>
        </p:txBody>
      </p:sp>
    </p:spTree>
    <p:extLst>
      <p:ext uri="{BB962C8B-B14F-4D97-AF65-F5344CB8AC3E}">
        <p14:creationId xmlns:p14="http://schemas.microsoft.com/office/powerpoint/2010/main" val="2444152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using</a:t>
            </a:r>
            <a:r>
              <a:rPr lang="en-US" baseline="0" dirty="0" smtClean="0"/>
              <a:t> the process of refraction to model the bending of light rays around heavy objects.  Another activity using a magnet, the small metal ball from the hoop activity, clear cups and a round sticker can also be presented here.  The ball lies on the inside bottom of the clear cup (stuck there by the flat rare earth magnet on the outside bottom of the clear cup).   Students try not to move relative to the cup and they place a sticker so that they can no longer see the metal ball.  As they pour water into the cup, the light rays refract allowing them to see the metal ball.  This is similar (but not the same as) the gravitational lensing that was viewable during the 1919 eclipse allowing Arthur </a:t>
            </a:r>
            <a:r>
              <a:rPr lang="en-US" baseline="0" dirty="0" err="1" smtClean="0"/>
              <a:t>Eddington</a:t>
            </a:r>
            <a:r>
              <a:rPr lang="en-US" baseline="0" dirty="0" smtClean="0"/>
              <a:t> to confirm the predictions made by Einstein’s General Theory or Relativity.</a:t>
            </a:r>
            <a:endParaRPr lang="en-US" dirty="0"/>
          </a:p>
        </p:txBody>
      </p:sp>
      <p:sp>
        <p:nvSpPr>
          <p:cNvPr id="4" name="Slide Number Placeholder 3"/>
          <p:cNvSpPr>
            <a:spLocks noGrp="1"/>
          </p:cNvSpPr>
          <p:nvPr>
            <p:ph type="sldNum" sz="quarter" idx="10"/>
          </p:nvPr>
        </p:nvSpPr>
        <p:spPr/>
        <p:txBody>
          <a:bodyPr/>
          <a:lstStyle/>
          <a:p>
            <a:fld id="{0034D49C-D4B5-CE43-BCD6-B2577FB92A7D}" type="slidenum">
              <a:rPr lang="en-US" smtClean="0"/>
              <a:t>4</a:t>
            </a:fld>
            <a:endParaRPr lang="en-US"/>
          </a:p>
        </p:txBody>
      </p:sp>
    </p:spTree>
    <p:extLst>
      <p:ext uri="{BB962C8B-B14F-4D97-AF65-F5344CB8AC3E}">
        <p14:creationId xmlns:p14="http://schemas.microsoft.com/office/powerpoint/2010/main" val="552096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BD435D-E2C0-B948-9750-5071A85E7E04}" type="datetimeFigureOut">
              <a:rPr lang="en-US" smtClean="0"/>
              <a:t>10/24/16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20DBB-6EDA-1544-A6A7-238C2AF0B197}"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BD435D-E2C0-B948-9750-5071A85E7E04}" type="datetimeFigureOut">
              <a:rPr lang="en-US" smtClean="0"/>
              <a:t>10/24/16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20DBB-6EDA-1544-A6A7-238C2AF0B197}"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BD435D-E2C0-B948-9750-5071A85E7E04}" type="datetimeFigureOut">
              <a:rPr lang="en-US" smtClean="0"/>
              <a:t>10/24/16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20DBB-6EDA-1544-A6A7-238C2AF0B197}"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BD435D-E2C0-B948-9750-5071A85E7E04}" type="datetimeFigureOut">
              <a:rPr lang="en-US" smtClean="0"/>
              <a:t>10/24/16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20DBB-6EDA-1544-A6A7-238C2AF0B197}"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BD435D-E2C0-B948-9750-5071A85E7E04}" type="datetimeFigureOut">
              <a:rPr lang="en-US" smtClean="0"/>
              <a:t>10/24/16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20DBB-6EDA-1544-A6A7-238C2AF0B197}"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BD435D-E2C0-B948-9750-5071A85E7E04}" type="datetimeFigureOut">
              <a:rPr lang="en-US" smtClean="0"/>
              <a:t>10/24/16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20DBB-6EDA-1544-A6A7-238C2AF0B197}"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BD435D-E2C0-B948-9750-5071A85E7E04}" type="datetimeFigureOut">
              <a:rPr lang="en-US" smtClean="0"/>
              <a:t>10/24/16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B20DBB-6EDA-1544-A6A7-238C2AF0B197}"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BD435D-E2C0-B948-9750-5071A85E7E04}" type="datetimeFigureOut">
              <a:rPr lang="en-US" smtClean="0"/>
              <a:t>10/24/16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B20DBB-6EDA-1544-A6A7-238C2AF0B197}"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BD435D-E2C0-B948-9750-5071A85E7E04}" type="datetimeFigureOut">
              <a:rPr lang="en-US" smtClean="0"/>
              <a:t>10/24/16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B20DBB-6EDA-1544-A6A7-238C2AF0B197}"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BD435D-E2C0-B948-9750-5071A85E7E04}" type="datetimeFigureOut">
              <a:rPr lang="en-US" smtClean="0"/>
              <a:t>10/24/16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20DBB-6EDA-1544-A6A7-238C2AF0B197}"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BD435D-E2C0-B948-9750-5071A85E7E04}" type="datetimeFigureOut">
              <a:rPr lang="en-US" smtClean="0"/>
              <a:t>10/24/16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20DBB-6EDA-1544-A6A7-238C2AF0B197}"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D435D-E2C0-B948-9750-5071A85E7E04}" type="datetimeFigureOut">
              <a:rPr lang="en-US" smtClean="0"/>
              <a:t>10/24/16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B20DBB-6EDA-1544-A6A7-238C2AF0B197}"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Warped </a:t>
            </a:r>
            <a:r>
              <a:rPr lang="en-US" dirty="0" err="1" smtClean="0"/>
              <a:t>Spacetime</a:t>
            </a:r>
            <a:r>
              <a:rPr lang="en-US" dirty="0" smtClean="0"/>
              <a:t> – Gravity Fields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Here we use Lycra/Spandex on embroidery hoops to model </a:t>
            </a:r>
            <a:r>
              <a:rPr lang="en-US" dirty="0" err="1" smtClean="0"/>
              <a:t>spacetime</a:t>
            </a:r>
            <a:r>
              <a:rPr lang="en-US" dirty="0"/>
              <a:t> </a:t>
            </a:r>
            <a:r>
              <a:rPr lang="en-US" dirty="0" smtClean="0"/>
              <a:t>&amp; </a:t>
            </a:r>
            <a:r>
              <a:rPr lang="en-US" dirty="0"/>
              <a:t>a</a:t>
            </a:r>
            <a:r>
              <a:rPr lang="en-US" dirty="0" smtClean="0"/>
              <a:t> metal sphere as a star.</a:t>
            </a:r>
          </a:p>
          <a:p>
            <a:r>
              <a:rPr lang="en-US" dirty="0" smtClean="0"/>
              <a:t>Roll a ball across fabric while on the table.</a:t>
            </a:r>
          </a:p>
          <a:p>
            <a:r>
              <a:rPr lang="en-US" dirty="0" smtClean="0"/>
              <a:t>Lift it up – how is it different?  Now roll a ball…</a:t>
            </a:r>
          </a:p>
          <a:p>
            <a:r>
              <a:rPr lang="en-US" dirty="0" smtClean="0"/>
              <a:t>What happens when you just let go of a ball?</a:t>
            </a:r>
          </a:p>
          <a:p>
            <a:r>
              <a:rPr lang="en-US" dirty="0" smtClean="0"/>
              <a:t>What happens if you send a heavy ball around the light ball?</a:t>
            </a:r>
          </a:p>
          <a:p>
            <a:r>
              <a:rPr lang="en-US" dirty="0" smtClean="0"/>
              <a:t>This is a model – what are its strengths and weaknesses?</a:t>
            </a:r>
          </a:p>
        </p:txBody>
      </p:sp>
    </p:spTree>
    <p:extLst>
      <p:ext uri="{BB962C8B-B14F-4D97-AF65-F5344CB8AC3E}">
        <p14:creationId xmlns:p14="http://schemas.microsoft.com/office/powerpoint/2010/main" val="13995850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Warped </a:t>
            </a:r>
            <a:r>
              <a:rPr lang="en-US" dirty="0" err="1"/>
              <a:t>Spacetime</a:t>
            </a:r>
            <a:r>
              <a:rPr lang="en-US" dirty="0"/>
              <a:t> – Gravity </a:t>
            </a:r>
            <a:r>
              <a:rPr lang="en-US" dirty="0" smtClean="0"/>
              <a:t>Fields 2</a:t>
            </a:r>
            <a:endParaRPr lang="en-US" dirty="0"/>
          </a:p>
        </p:txBody>
      </p:sp>
      <p:sp>
        <p:nvSpPr>
          <p:cNvPr id="3" name="Content Placeholder 2"/>
          <p:cNvSpPr>
            <a:spLocks noGrp="1"/>
          </p:cNvSpPr>
          <p:nvPr>
            <p:ph idx="1"/>
          </p:nvPr>
        </p:nvSpPr>
        <p:spPr/>
        <p:txBody>
          <a:bodyPr>
            <a:normAutofit/>
          </a:bodyPr>
          <a:lstStyle/>
          <a:p>
            <a:r>
              <a:rPr lang="en-US" dirty="0" smtClean="0"/>
              <a:t>Get 2 balls orbiting each other (if you can)</a:t>
            </a:r>
          </a:p>
          <a:p>
            <a:r>
              <a:rPr lang="en-US" dirty="0" smtClean="0"/>
              <a:t>Does the distance change from flat space to curved space?</a:t>
            </a:r>
            <a:r>
              <a:rPr lang="en-US" dirty="0"/>
              <a:t> </a:t>
            </a:r>
            <a:r>
              <a:rPr lang="en-US" dirty="0" smtClean="0"/>
              <a:t> How?</a:t>
            </a:r>
          </a:p>
          <a:p>
            <a:r>
              <a:rPr lang="en-US" dirty="0" smtClean="0"/>
              <a:t>If 2 balls lay next to each other  does the distance change the same in each direction?</a:t>
            </a:r>
          </a:p>
          <a:p>
            <a:r>
              <a:rPr lang="en-US" dirty="0" smtClean="0"/>
              <a:t>This </a:t>
            </a:r>
            <a:r>
              <a:rPr lang="en-US" dirty="0"/>
              <a:t>is a model – what are its strengths and </a:t>
            </a:r>
            <a:r>
              <a:rPr lang="en-US" dirty="0" smtClean="0"/>
              <a:t>weaknesses?</a:t>
            </a:r>
            <a:endParaRPr lang="en-US" dirty="0"/>
          </a:p>
          <a:p>
            <a:endParaRPr lang="en-US" dirty="0"/>
          </a:p>
          <a:p>
            <a:endParaRPr lang="en-US" dirty="0" smtClean="0"/>
          </a:p>
        </p:txBody>
      </p:sp>
    </p:spTree>
    <p:extLst>
      <p:ext uri="{BB962C8B-B14F-4D97-AF65-F5344CB8AC3E}">
        <p14:creationId xmlns:p14="http://schemas.microsoft.com/office/powerpoint/2010/main" val="16678679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Warped </a:t>
            </a:r>
            <a:r>
              <a:rPr lang="en-US" dirty="0" err="1" smtClean="0"/>
              <a:t>Spacetime</a:t>
            </a:r>
            <a:r>
              <a:rPr lang="en-US" dirty="0" smtClean="0"/>
              <a:t> &amp; Lensing</a:t>
            </a:r>
            <a:endParaRPr lang="en-US" dirty="0"/>
          </a:p>
        </p:txBody>
      </p:sp>
      <p:sp>
        <p:nvSpPr>
          <p:cNvPr id="3" name="Content Placeholder 2"/>
          <p:cNvSpPr>
            <a:spLocks noGrp="1"/>
          </p:cNvSpPr>
          <p:nvPr>
            <p:ph idx="1"/>
          </p:nvPr>
        </p:nvSpPr>
        <p:spPr/>
        <p:txBody>
          <a:bodyPr>
            <a:normAutofit/>
          </a:bodyPr>
          <a:lstStyle/>
          <a:p>
            <a:r>
              <a:rPr lang="en-US" dirty="0" smtClean="0"/>
              <a:t>Lay the fabric hoop on the table with a big metal sphere on it.  Now lay down 2 parallel pieces of tape – without wrinkling the tape – is it possible?  </a:t>
            </a:r>
          </a:p>
          <a:p>
            <a:r>
              <a:rPr lang="en-US" dirty="0" smtClean="0"/>
              <a:t>Pick up the fabric hoop – what happens to the tape?  Re-lay down the tape keeping the tape absolutely flat – what happens?</a:t>
            </a:r>
            <a:endParaRPr lang="en-US" dirty="0"/>
          </a:p>
          <a:p>
            <a:endParaRPr lang="en-US" dirty="0"/>
          </a:p>
          <a:p>
            <a:endParaRPr lang="en-US" dirty="0" smtClean="0"/>
          </a:p>
        </p:txBody>
      </p:sp>
    </p:spTree>
    <p:extLst>
      <p:ext uri="{BB962C8B-B14F-4D97-AF65-F5344CB8AC3E}">
        <p14:creationId xmlns:p14="http://schemas.microsoft.com/office/powerpoint/2010/main" val="32536373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ine glass grav lens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6713" y="3373095"/>
            <a:ext cx="1912471" cy="3399948"/>
          </a:xfrm>
          <a:prstGeom prst="rect">
            <a:avLst/>
          </a:prstGeom>
        </p:spPr>
      </p:pic>
      <p:sp>
        <p:nvSpPr>
          <p:cNvPr id="2" name="Title 1"/>
          <p:cNvSpPr>
            <a:spLocks noGrp="1"/>
          </p:cNvSpPr>
          <p:nvPr>
            <p:ph type="title"/>
          </p:nvPr>
        </p:nvSpPr>
        <p:spPr/>
        <p:txBody>
          <a:bodyPr/>
          <a:lstStyle/>
          <a:p>
            <a:r>
              <a:rPr lang="en-US" dirty="0" smtClean="0"/>
              <a:t>Gravitational Lensing</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r>
              <a:rPr lang="en-US" dirty="0" smtClean="0"/>
              <a:t>Look through the base of a wine glass on top of graph paper – notice the distortions.</a:t>
            </a:r>
          </a:p>
          <a:p>
            <a:r>
              <a:rPr lang="en-US" dirty="0" smtClean="0"/>
              <a:t>Aim the wine glass at a Maglite bulb, and see if you can get a ring a the base of the wine glass.</a:t>
            </a:r>
            <a:endParaRPr lang="en-US" dirty="0"/>
          </a:p>
          <a:p>
            <a:endParaRPr lang="en-US" dirty="0"/>
          </a:p>
          <a:p>
            <a:endParaRPr lang="en-US" dirty="0" smtClean="0"/>
          </a:p>
        </p:txBody>
      </p:sp>
      <p:pic>
        <p:nvPicPr>
          <p:cNvPr id="4" name="Picture 3" descr="wine glass grav len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6824" y="3763403"/>
            <a:ext cx="2856394" cy="2949876"/>
          </a:xfrm>
          <a:prstGeom prst="rect">
            <a:avLst/>
          </a:prstGeom>
        </p:spPr>
      </p:pic>
    </p:spTree>
    <p:extLst>
      <p:ext uri="{BB962C8B-B14F-4D97-AF65-F5344CB8AC3E}">
        <p14:creationId xmlns:p14="http://schemas.microsoft.com/office/powerpoint/2010/main" val="275867634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976</TotalTime>
  <Words>424</Words>
  <Application>Microsoft Macintosh PowerPoint</Application>
  <PresentationFormat>On-screen Show (4:3)</PresentationFormat>
  <Paragraphs>22</Paragraphs>
  <Slides>4</Slides>
  <Notes>2</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Black</vt:lpstr>
      <vt:lpstr>Warped Spacetime – Gravity Fields</vt:lpstr>
      <vt:lpstr>Warped Spacetime – Gravity Fields 2</vt:lpstr>
      <vt:lpstr>Warped Spacetime &amp; Lensing</vt:lpstr>
      <vt:lpstr>Gravitational Lensing</vt:lpstr>
    </vt:vector>
  </TitlesOfParts>
  <Company>LIGO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the Universe Speak?</dc:title>
  <dc:creator>Willam Katzman</dc:creator>
  <cp:lastModifiedBy>Willam Katzman</cp:lastModifiedBy>
  <cp:revision>31</cp:revision>
  <dcterms:created xsi:type="dcterms:W3CDTF">2016-02-26T21:11:39Z</dcterms:created>
  <dcterms:modified xsi:type="dcterms:W3CDTF">2016-10-24T17:53:37Z</dcterms:modified>
</cp:coreProperties>
</file>